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2.jpeg" ContentType="image/jpeg"/>
  <Override PartName="/ppt/media/image4.png" ContentType="image/png"/>
  <Override PartName="/ppt/media/image5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l-GR" sz="4400" spc="-1" strike="noStrike">
                <a:latin typeface="Arial"/>
              </a:rPr>
              <a:t>Click to edit the title text format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Click to edit the outline text format</a:t>
            </a:r>
            <a:endParaRPr b="0" lang="el-GR" sz="3200" spc="-1" strike="noStrike">
              <a:latin typeface="Arial"/>
            </a:endParaRPr>
          </a:p>
          <a:p>
            <a:pPr lvl="1" marL="864000" indent="-324000" algn="r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Second Outline Level</a:t>
            </a:r>
            <a:endParaRPr b="0" lang="el-GR" sz="2800" spc="-1" strike="noStrike">
              <a:latin typeface="Arial"/>
            </a:endParaRPr>
          </a:p>
          <a:p>
            <a:pPr lvl="2" marL="1296000" indent="-288000" algn="r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Third Outline Level</a:t>
            </a:r>
            <a:endParaRPr b="0" lang="el-GR" sz="2400" spc="-1" strike="noStrike">
              <a:latin typeface="Arial"/>
            </a:endParaRPr>
          </a:p>
          <a:p>
            <a:pPr lvl="3" marL="1728000" indent="-216000" algn="r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Fourth Outline Level</a:t>
            </a:r>
            <a:endParaRPr b="0" lang="el-GR" sz="2000" spc="-1" strike="noStrike">
              <a:latin typeface="Arial"/>
            </a:endParaRPr>
          </a:p>
          <a:p>
            <a:pPr lvl="4" marL="2160000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Fifth Outline Level</a:t>
            </a:r>
            <a:endParaRPr b="0" lang="el-GR" sz="2000" spc="-1" strike="noStrike">
              <a:latin typeface="Arial"/>
            </a:endParaRPr>
          </a:p>
          <a:p>
            <a:pPr lvl="5" marL="2592000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Sixth Outline Level</a:t>
            </a:r>
            <a:endParaRPr b="0" lang="el-GR" sz="2000" spc="-1" strike="noStrike">
              <a:latin typeface="Arial"/>
            </a:endParaRPr>
          </a:p>
          <a:p>
            <a:pPr lvl="6" marL="3024000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Seventh Outline Level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7200000"/>
            <a:ext cx="2348280" cy="233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l-GR" sz="1400" spc="-1" strike="noStrike">
                <a:latin typeface="Times New Roman"/>
              </a:rPr>
              <a:t>05/02/20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l-GR" sz="1400" spc="-1" strike="noStrike">
                <a:latin typeface="Times New Roman"/>
              </a:rPr>
              <a:t> 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</p:spPr>
        <p:txBody>
          <a:bodyPr lIns="0" rIns="0" tIns="0" bIns="0"/>
          <a:p>
            <a:pPr algn="r"/>
            <a:fld id="{6366B8C8-AEF9-4B08-B3AF-76329F8AF35F}" type="slidenum">
              <a:rPr b="0" lang="el-GR" sz="1400" spc="-1" strike="noStrike">
                <a:latin typeface="Times New Roman"/>
              </a:rPr>
              <a:t>3</a:t>
            </a:fld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l-GR" sz="4400" spc="-1" strike="noStrike">
                <a:latin typeface="Arial"/>
              </a:rPr>
              <a:t>Click to edit the title text format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Click to edit the outline text format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Second Outline Level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Third Outline Level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Fourth Outline Level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Fifth Outline Level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Sixth Outline Level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Seventh Outline Level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7720" y="727200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l-GR" sz="1400" spc="-1" strike="noStrike">
                <a:latin typeface="Times New Roman"/>
              </a:rPr>
              <a:t> 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l-GR" sz="1400" spc="-1" strike="noStrike">
                <a:latin typeface="Times New Roman"/>
              </a:rPr>
              <a:t> 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AA0ED0FD-6F15-4DEE-AB92-64BFE8F0B135}" type="slidenum">
              <a:rPr b="0" lang="el-GR" sz="1400" spc="-1" strike="noStrike">
                <a:latin typeface="Times New Roman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32360" y="10584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1" lang="el-GR" sz="2000" spc="-1" strike="noStrike">
                <a:latin typeface="Arial"/>
              </a:rPr>
              <a:t>ΟΔΗΓΙΕΣ ΣΧΕΤΙΚΑ ΜΕ ΤΑ ΜΕΤΡΑ ΠΡΟΛΗΨΗΣ &amp; ΕΞΑΠΛΩΣΗΣ ΤΟΥ ΙΟΥ ΤΗΣ ΓΡΙΠΗΣ ΣΤΙΣ ΣΧΟΛΙΚΕΣ ΜΟΝΑΔΕΣ</a:t>
            </a:r>
            <a:endParaRPr b="1" lang="el-GR" sz="2000" spc="-1" strike="noStrike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12000" y="5400000"/>
            <a:ext cx="6984000" cy="122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1600" spc="-1" strike="noStrike">
                <a:latin typeface="Arial"/>
              </a:rPr>
              <a:t>ΣΤΕΡΓΙΟΠΟΥΛΟΥ ΣΟΦΙΑ </a:t>
            </a:r>
            <a:endParaRPr b="1" lang="el-GR" sz="1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1600" spc="-1" strike="noStrike">
                <a:latin typeface="Arial"/>
              </a:rPr>
              <a:t>ΣΧΟΛΙΚΗ ΝΟΣΗΛΕΥΤΡΙΑ 20</a:t>
            </a:r>
            <a:r>
              <a:rPr b="1" lang="el-GR" sz="1600" spc="-1" strike="noStrike" baseline="33000">
                <a:latin typeface="Arial"/>
              </a:rPr>
              <a:t>ου</a:t>
            </a:r>
            <a:r>
              <a:rPr b="1" lang="el-GR" sz="1600" spc="-1" strike="noStrike">
                <a:latin typeface="Arial"/>
              </a:rPr>
              <a:t> &amp; 25</a:t>
            </a:r>
            <a:r>
              <a:rPr b="1" lang="el-GR" sz="1600" spc="-1" strike="noStrike" baseline="33000">
                <a:latin typeface="Arial"/>
              </a:rPr>
              <a:t>ου</a:t>
            </a:r>
            <a:r>
              <a:rPr b="1" lang="el-GR" sz="1600" spc="-1" strike="noStrike">
                <a:latin typeface="Arial"/>
              </a:rPr>
              <a:t> ΔΗΜΟΤΙΚΟΥ ΣΧΟΛΕΙΟΥ ΝΙΚΑΙΑΣ</a:t>
            </a:r>
            <a:endParaRPr b="1" lang="el-GR" sz="16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1605600" y="1368000"/>
            <a:ext cx="6818400" cy="327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1" lang="el-GR" sz="3600" spc="-1" strike="noStrike">
                <a:latin typeface="Arial"/>
              </a:rPr>
              <a:t>ΠΛΥΣΙΜΟ ΧΕΡΙΩΝ</a:t>
            </a:r>
            <a:endParaRPr b="1" lang="el-GR" sz="3600" spc="-1" strike="noStrike"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504000" y="176904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600" spc="-1" strike="noStrike">
                <a:latin typeface="Arial"/>
              </a:rPr>
              <a:t>Η υγιεινή των χεριών και η προσφορά της στον περιορισμό των λοιμώξεων και των ιώσεων έχει απασχολήσει από ετών την Ιατρική επιστήμη....</a:t>
            </a:r>
            <a:endParaRPr b="0" lang="el-GR" sz="2600" spc="-1" strike="noStrike">
              <a:latin typeface="Arial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l-GR" sz="2600" spc="-1" strike="noStrike">
              <a:latin typeface="Arial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 </a:t>
            </a:r>
            <a:r>
              <a:rPr b="1" i="1" lang="el-GR" sz="2800" spc="-1" strike="noStrike">
                <a:latin typeface="Arial"/>
              </a:rPr>
              <a:t>Εάν, ένα παιδί ή ενήλικος, αναπτύξει συνήθειες καθαριότητας των χεριών, τότε σημαίνει οτι γενικότερα φροντίζει τον εαυτό του και τους ανθρώπους που τον περιβάλλουν. Αυτό είναι ιδιαίτερα σημαντικό!</a:t>
            </a:r>
            <a:endParaRPr b="0" lang="el-GR" sz="28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2200" spc="-1" strike="noStrike">
                <a:latin typeface="Arial"/>
              </a:rPr>
              <a:t>Βλ. Βίντεο</a:t>
            </a:r>
            <a:endParaRPr b="0" lang="el-GR" sz="22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-72000"/>
            <a:ext cx="9071640" cy="163548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1" lang="el-GR" sz="3600" spc="-1" strike="noStrike" u="sng">
                <a:uFillTx/>
                <a:latin typeface="Arial"/>
              </a:rPr>
              <a:t>Η πρόληψη είναι η καλύτερη θεραπεία!</a:t>
            </a:r>
            <a:endParaRPr b="1" lang="el-GR" sz="3600" spc="-1" strike="noStrike" u="sng">
              <a:uFillTx/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504360" y="1944000"/>
            <a:ext cx="9071640" cy="5256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l-GR" sz="2800" spc="-1" strike="noStrike">
              <a:latin typeface="Arial"/>
            </a:endParaRPr>
          </a:p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latin typeface="Arial"/>
              </a:rPr>
              <a:t>Προστατεύω την υγεία μου, αλλά και την υγεία των συνανθρώπων μου, σημαίνει..... Σέβομαι, Φροντίζω....Αγαπώ!!!</a:t>
            </a:r>
            <a:endParaRPr b="0" lang="el-GR" sz="28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504000" y="5328000"/>
            <a:ext cx="9071640" cy="1296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latin typeface="Arial"/>
              </a:rPr>
              <a:t>Σας ευχαριστώ για την προσοχή σας!</a:t>
            </a:r>
            <a:endParaRPr b="0" lang="el-GR" sz="28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1656000" y="576000"/>
            <a:ext cx="7056000" cy="37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0" y="0"/>
            <a:ext cx="3168000" cy="136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1" lang="el-GR" sz="3200" spc="-1" strike="noStrike">
                <a:latin typeface="Arial"/>
              </a:rPr>
              <a:t>Τι είναι γρίπη:</a:t>
            </a:r>
            <a:endParaRPr b="1" lang="el-GR" sz="3200" spc="-1" strike="noStrike"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76904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latin typeface="Arial"/>
              </a:rPr>
              <a:t>Η γρίπη είναι μια </a:t>
            </a:r>
            <a:r>
              <a:rPr b="1" lang="el-GR" sz="2800" spc="-1" strike="noStrike" u="sng">
                <a:uFillTx/>
                <a:latin typeface="Arial"/>
              </a:rPr>
              <a:t>οξεία</a:t>
            </a:r>
            <a:r>
              <a:rPr b="0" lang="el-GR" sz="2800" spc="-1" strike="noStrike">
                <a:latin typeface="Arial"/>
              </a:rPr>
              <a:t> νόσος του αναπνευστικού συστήματος που προκαλείται απο τους ιούς της γρίπης. </a:t>
            </a:r>
            <a:endParaRPr b="0" lang="el-GR" sz="28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latin typeface="Arial"/>
              </a:rPr>
              <a:t>Υπάρχουν τρεις τύποι ιών γρίπης. Οι A, Β και C. </a:t>
            </a:r>
            <a:endParaRPr b="0" lang="el-GR" sz="28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latin typeface="Arial"/>
              </a:rPr>
              <a:t>Φέτος στη χώρα μας κυριαρχούν τα δύο στελέχη της γρίπης τύπου Α (Η1Ν1 και Η3Ν2). </a:t>
            </a:r>
            <a:endParaRPr b="0" lang="el-GR" sz="28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latin typeface="Arial"/>
              </a:rPr>
              <a:t>Η περίοδος έξαρσης του ιού είναι οι μήνες: Ιανουάριος, Φεβρουάριος, Μάρτιος.</a:t>
            </a:r>
            <a:endParaRPr b="0" lang="el-GR" sz="2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l-GR" sz="3600" spc="-1" strike="noStrike">
                <a:latin typeface="Arial"/>
              </a:rPr>
              <a:t>Αναπνευστικό σύστημα</a:t>
            </a:r>
            <a:endParaRPr b="0" lang="el-GR" sz="3600" spc="-1" strike="noStrike"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1080000" y="1368000"/>
            <a:ext cx="8495640" cy="194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Χωρίζεται στο:</a:t>
            </a:r>
            <a:endParaRPr b="0" lang="el-GR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Ανώτερο αναπνευστικό σύστημα( ρινική κοιλότητα, στοματική κοιλότητα, φάρυγγας, λάρυγγας)</a:t>
            </a:r>
            <a:endParaRPr b="0" lang="el-GR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latin typeface="Arial"/>
              </a:rPr>
              <a:t>Κατώτερο αναπνευστικό σύστημα( τραχεία, βρόγχοι, πνεύμονες)</a:t>
            </a:r>
            <a:endParaRPr b="0" lang="el-GR" sz="22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864000" y="3266640"/>
            <a:ext cx="7848000" cy="371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44360" y="-1008000"/>
            <a:ext cx="9071640" cy="6264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0" lang="el-GR" sz="2800" spc="-1" strike="noStrike">
                <a:latin typeface="Arial"/>
              </a:rPr>
              <a:t>Το ανώτερο αναπνευστικό σύστημα χρησιμεύει στη πρόσληψη οξυγόνου απο το εξωτερικό περιβάλλον και την αποβολή του διοξειδίου του άνθρακα απο τον οργανισμό.</a:t>
            </a:r>
            <a:br/>
            <a:br/>
            <a:r>
              <a:rPr b="0" lang="el-GR" sz="2800" spc="-1" strike="noStrike">
                <a:latin typeface="Arial"/>
              </a:rPr>
              <a:t>Σκοπός της διαδικασίας αυτής, είναι να τροφοδότηθεί ο οργανισμός με το απαραίτητο στη ζωή οξυγόνο.</a:t>
            </a:r>
            <a:br/>
            <a:r>
              <a:rPr b="0" lang="el-GR" sz="2800" spc="-1" strike="noStrike">
                <a:latin typeface="Arial"/>
              </a:rPr>
              <a:t>Η διαδικασία αυτή ονομάζεται αναπνοή.</a:t>
            </a:r>
            <a:endParaRPr b="0" lang="el-GR" sz="280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16000" y="157320"/>
            <a:ext cx="6120000" cy="106668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1" lang="el-GR" sz="3600" spc="-1" strike="noStrike">
                <a:latin typeface="Arial"/>
              </a:rPr>
              <a:t>Πως μεταδίδεται η γρίπη:</a:t>
            </a:r>
            <a:endParaRPr b="1" lang="el-GR" sz="3600" spc="-1" strike="noStrike"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44360" y="129600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200" spc="-1" strike="noStrike">
                <a:latin typeface="Arial"/>
              </a:rPr>
              <a:t>Aπο το ένα άτομο στο άλλο όταν ένας ασθενής</a:t>
            </a:r>
            <a:endParaRPr b="0" lang="el-GR" sz="2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000" spc="-1" strike="noStrike" u="sng">
                <a:uFillTx/>
                <a:latin typeface="Arial"/>
              </a:rPr>
              <a:t>Βήχει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000" spc="-1" strike="noStrike" u="sng">
                <a:uFillTx/>
                <a:latin typeface="Arial"/>
              </a:rPr>
              <a:t>Φτερνίζεται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000" spc="-1" strike="noStrike" u="sng">
                <a:uFillTx/>
                <a:latin typeface="Arial"/>
              </a:rPr>
              <a:t>Μιλάει</a:t>
            </a:r>
            <a:r>
              <a:rPr b="0" lang="el-GR" sz="3200" spc="-1" strike="noStrike">
                <a:latin typeface="Arial"/>
              </a:rPr>
              <a:t> 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1800" spc="-1" strike="noStrike">
                <a:latin typeface="Arial"/>
              </a:rPr>
              <a:t>Έτσι, διασπείρει τους ιούς στον αέρα με τη μορφή πολύ μικρών σταγονιδίων.</a:t>
            </a:r>
            <a:endParaRPr b="0" lang="el-GR" sz="18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000" spc="-1" strike="noStrike" u="sng">
                <a:uFillTx/>
                <a:latin typeface="Arial"/>
              </a:rPr>
              <a:t>Μέσω των χεριών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1800" spc="-1" strike="noStrike">
                <a:latin typeface="Arial"/>
              </a:rPr>
              <a:t>Όταν αγγίζει αντικείμενα και επιφάνειες που έχουν μολυνθεί και στη συνέχεια πιάνει τα μάτια, τη μύτη ή το στόμα του.</a:t>
            </a:r>
            <a:endParaRPr b="0" lang="el-GR" sz="18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2000" spc="-1" strike="noStrike" u="sng">
                <a:uFillTx/>
                <a:latin typeface="Arial"/>
              </a:rPr>
              <a:t>Ψυχρός καιρός και συγκέντρωση πολλών ατόμων σε κλειστούς χώρους.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endParaRPr b="0" lang="el-GR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2000" y="249840"/>
            <a:ext cx="482400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1" lang="el-GR" sz="2800" spc="-1" strike="noStrike">
                <a:latin typeface="Arial"/>
              </a:rPr>
              <a:t>Συμπτώματα της γρίπης:</a:t>
            </a:r>
            <a:endParaRPr b="1" lang="el-GR" sz="2800" spc="-1" strike="noStrike"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504000" y="176904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Πυρετός( μεγαλύτερο ή ίσο με 38C</a:t>
            </a:r>
            <a:r>
              <a:rPr b="0" lang="el-GR" sz="3200" spc="-1" strike="noStrike" baseline="33000">
                <a:latin typeface="Arial"/>
              </a:rPr>
              <a:t>0 </a:t>
            </a:r>
            <a:r>
              <a:rPr b="0" lang="el-GR" sz="3200" spc="-1" strike="noStrike">
                <a:latin typeface="Arial"/>
              </a:rPr>
              <a:t>) και ένα ή περισσότερα απο ένα συμπτώματα,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Βήχας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Πονόλαιμος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Συνάχι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Μυαλγίες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Πονοκέφαλος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Ρίγος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Αίσθημα κόπωσης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Διάρροια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l-GR" sz="3200" spc="-1" strike="noStrike">
                <a:latin typeface="Arial"/>
              </a:rPr>
              <a:t>Έμετοι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endParaRPr b="0" lang="el-GR" sz="3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72000" y="301320"/>
            <a:ext cx="453600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1" lang="el-GR" sz="3600" spc="-1" strike="noStrike">
                <a:latin typeface="Arial"/>
              </a:rPr>
              <a:t>Αντιμετώπιση:</a:t>
            </a:r>
            <a:endParaRPr b="1" lang="el-GR" sz="3600" spc="-1" strike="noStrike"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04000" y="176904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l-GR" sz="3200" spc="-1" strike="noStrike">
                <a:latin typeface="Arial"/>
              </a:rPr>
              <a:t>Επίσκεψη στον γιατρό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l-GR" sz="3200" spc="-1" strike="noStrike">
                <a:latin typeface="Arial"/>
              </a:rPr>
              <a:t>Ακολουθείτε τις οδηγίες του θεράποντα ιατρού (με βάση το ιατρικό ιστορικό του κάθε ατόμου)</a:t>
            </a:r>
            <a:endParaRPr b="0" lang="el-GR" sz="32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l-GR" sz="3200" spc="-1" strike="noStrike">
                <a:latin typeface="Arial"/>
              </a:rPr>
              <a:t>Παραμονή στο σπίτι</a:t>
            </a:r>
            <a:endParaRPr b="0" lang="el-GR" sz="32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b="1" lang="el-GR" sz="4000" spc="-1" strike="noStrike" u="sng">
                <a:uFillTx/>
                <a:latin typeface="Arial"/>
              </a:rPr>
              <a:t>ΠΡΟΛΗΨΗ:</a:t>
            </a:r>
            <a:endParaRPr b="1" lang="el-GR" sz="4000" spc="-1" strike="noStrike" u="sng">
              <a:uFillTx/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04000" y="176904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i="1" lang="el-GR" sz="2000" spc="-1" strike="noStrike">
                <a:latin typeface="Arial"/>
              </a:rPr>
              <a:t>ΠΡΟΣΩΠΙΚΗ ΠΡΟΣΤΑΣΙΑ &amp; ΠΕΡΙΟΡΙΣΜΟΣ ΤΗΣ ΜΕΤΑΔΟΣΗΣ ΤΟΥ ΙΟΥ.</a:t>
            </a:r>
            <a:endParaRPr b="1" i="1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Αντιγριπικό εμβόλιο: Έως τέλη Νοεμβρίου (ιδανική περίοδος). Το αντιγριπικό εμβόλιο θα μειώσει τις πιθανότητες σας να κολλήσετε τον ιό, αλλά θα μειώσει και τη σοβαρότητα των συμπτωμάτων.</a:t>
            </a:r>
            <a:endParaRPr b="1" i="1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Τακτικό πλύσιμο χεριών.</a:t>
            </a:r>
            <a:endParaRPr b="1" i="1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Πλύσιμο των χεριών με σαπούνι για 15”-20”, καλό στέγνωμα των χεριών.</a:t>
            </a:r>
            <a:endParaRPr b="1" i="1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Επιπλέον, καθαρισμός των χεριών με αντισηπτικό διάλυμα ή υγρά μαντηλάκια.</a:t>
            </a:r>
            <a:endParaRPr b="1" i="1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Αποφυγή επαφής των χεριών με τα μάτια, τη μύτη και το στόμα.</a:t>
            </a:r>
            <a:endParaRPr b="1" i="1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Σε βήχα και φτέρνισμα, κάλυψη της μύτης και του στόματος με το μανίκι στο ύψος του αγκώνα ή με χαρτομάντιλο. Το χαρτομάντιλο να απορρίπτεται αμέσως στον κάδο απορριμάτων.</a:t>
            </a:r>
            <a:endParaRPr b="1" i="1" lang="el-GR" sz="2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el-GR" sz="3200" spc="-1" strike="noStrike">
                <a:latin typeface="Arial"/>
              </a:rPr>
              <a:t>Συνέχεια....</a:t>
            </a:r>
            <a:endParaRPr b="0" lang="el-GR" sz="3200" spc="-1" strike="noStrike"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504000" y="1769040"/>
            <a:ext cx="9071640" cy="48549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Τοποθέτηση χειρουργικής μάσκας (να καλύπτει μύτη και στόμα). Μπορεί να προστατέψει απο την γρίπη και αποτρέπει τη μετάδοση του ιού.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Σωστή διατροφή, άσκηση και επαρκής ύπνος.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Αποφυγή κοινής χρήσης των μολυβιών, των στυλό, των μαρκαδόρων και άλλων προσωπικών αντικειμένων.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Απαγορεύεται η λήψη νερού απευθείας από τη βρύση στο στόμα.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Καθαρισμός και απολύμανση χώρων (αερισμός χώρων), επιφανειών (θρανία, γραφεία, βρύσες, χερούλια κ.ά.) .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Αποφυγή συγκέντρωσης πολλών ατόμων σε κλειστούς χώρους, κατά τη περίοδο έξαρσης.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Παραμονή στο σπίτι σε περίπτωση που το άτομο νοσεί από γρίπη.</a:t>
            </a:r>
            <a:endParaRPr b="0" lang="el-GR" sz="20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l-GR" sz="2000" spc="-1" strike="noStrike">
                <a:latin typeface="Arial"/>
              </a:rPr>
              <a:t>Βλ. βίντεο.</a:t>
            </a:r>
            <a:endParaRPr b="0" lang="el-GR" sz="20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Application>LibreOffice/6.0.1.1$Windows_X86_64 LibreOffice_project/60bfb1526849283ce2491346ed2aa51c465abfe6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2020-02-05T17:11:15Z</dcterms:created>
  <dc:creator/>
  <dc:description/>
  <dc:language>el-GR</dc:language>
  <cp:lastModifiedBy/>
  <dcterms:modified xsi:type="dcterms:W3CDTF">2020-02-05T20:03:22Z</dcterms:modified>
  <cp:revision>3</cp:revision>
  <dc:subject/>
  <dc:title>Nature Illustration</dc:title>
</cp:coreProperties>
</file>